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410" r:id="rId4"/>
    <p:sldId id="409" r:id="rId5"/>
    <p:sldId id="376" r:id="rId6"/>
    <p:sldId id="377" r:id="rId7"/>
    <p:sldId id="378" r:id="rId8"/>
    <p:sldId id="381" r:id="rId9"/>
    <p:sldId id="407" r:id="rId10"/>
    <p:sldId id="421" r:id="rId11"/>
    <p:sldId id="375" r:id="rId12"/>
    <p:sldId id="414" r:id="rId13"/>
    <p:sldId id="384" r:id="rId14"/>
    <p:sldId id="393" r:id="rId15"/>
    <p:sldId id="374" r:id="rId16"/>
    <p:sldId id="408" r:id="rId17"/>
    <p:sldId id="373" r:id="rId18"/>
    <p:sldId id="397" r:id="rId19"/>
    <p:sldId id="386" r:id="rId20"/>
    <p:sldId id="289" r:id="rId21"/>
    <p:sldId id="420" r:id="rId22"/>
    <p:sldId id="266" r:id="rId23"/>
    <p:sldId id="371" r:id="rId24"/>
    <p:sldId id="370" r:id="rId25"/>
    <p:sldId id="310" r:id="rId26"/>
    <p:sldId id="405" r:id="rId27"/>
    <p:sldId id="380" r:id="rId28"/>
    <p:sldId id="383" r:id="rId29"/>
    <p:sldId id="401" r:id="rId30"/>
    <p:sldId id="403" r:id="rId31"/>
    <p:sldId id="402" r:id="rId32"/>
    <p:sldId id="404" r:id="rId33"/>
    <p:sldId id="398" r:id="rId34"/>
    <p:sldId id="418" r:id="rId35"/>
    <p:sldId id="419" r:id="rId36"/>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4192" autoAdjust="0"/>
  </p:normalViewPr>
  <p:slideViewPr>
    <p:cSldViewPr>
      <p:cViewPr>
        <p:scale>
          <a:sx n="80" d="100"/>
          <a:sy n="80" d="100"/>
        </p:scale>
        <p:origin x="-46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4/24/2018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joining us.</a:t>
            </a:r>
            <a:r>
              <a:rPr lang="en-US" sz="1400" dirty="0" smtClean="0"/>
              <a:t>  Tonight, we</a:t>
            </a:r>
            <a:r>
              <a:rPr lang="en-US" sz="1400" baseline="0" dirty="0" smtClean="0"/>
              <a:t> will present to you the improved version of the Smithgall Woods Park Website and Volunteer Application.</a:t>
            </a:r>
            <a:r>
              <a:rPr lang="en-US" sz="1400" dirty="0" smtClean="0"/>
              <a:t>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WordPress, themes and plugins to become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 which include..</a:t>
            </a:r>
          </a:p>
          <a:p>
            <a:pPr marL="457200" lvl="1" indent="-182880">
              <a:buFont typeface="Arial" panose="020B0604020202020204" pitchFamily="34" charset="0"/>
              <a:buChar char="•"/>
            </a:pPr>
            <a:r>
              <a:rPr lang="en-US" sz="1400" baseline="0" dirty="0" smtClean="0"/>
              <a:t>Rebuild site and app using current WordPress &amp; PHP</a:t>
            </a:r>
          </a:p>
          <a:p>
            <a:pPr marL="457200" lvl="1" indent="-182880">
              <a:buFont typeface="Arial" panose="020B0604020202020204" pitchFamily="34" charset="0"/>
              <a:buChar char="•"/>
            </a:pPr>
            <a:r>
              <a:rPr lang="en-US" sz="1400" baseline="0" dirty="0" smtClean="0"/>
              <a:t>Continue using 1&amp;1.com web host (instead of Bluehost)</a:t>
            </a:r>
          </a:p>
          <a:p>
            <a:pPr marL="457200" lvl="1" indent="-182880">
              <a:buFont typeface="Arial" panose="020B0604020202020204" pitchFamily="34" charset="0"/>
              <a:buChar char="•"/>
            </a:pPr>
            <a:r>
              <a:rPr lang="en-US" sz="1400" baseline="0" dirty="0" smtClean="0"/>
              <a:t>Establish Admin Documentation &amp; Video Tutorials</a:t>
            </a:r>
          </a:p>
          <a:p>
            <a:pPr marL="457200" lvl="1" indent="-182880">
              <a:buFont typeface="Arial" panose="020B0604020202020204" pitchFamily="34" charset="0"/>
              <a:buChar char="•"/>
            </a:pPr>
            <a:r>
              <a:rPr lang="en-US" sz="1400" baseline="0" dirty="0" smtClean="0"/>
              <a:t>Train FSGW Reps</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Good Evening Ladies and Gentlemen.  Andrea just described why the Friends Chapter’s website and Volunteer app had to be rebuilt.  </a:t>
            </a:r>
          </a:p>
          <a:p>
            <a:pPr marL="171450" indent="-171450">
              <a:buFont typeface="Calibri" panose="020F0502020204030204" pitchFamily="34" charset="0"/>
              <a:buChar char="―"/>
            </a:pPr>
            <a:r>
              <a:rPr lang="en-US" sz="1400" dirty="0" smtClean="0"/>
              <a:t>Next, I’d like</a:t>
            </a:r>
            <a:r>
              <a:rPr lang="en-US" sz="1400" baseline="0" dirty="0" smtClean="0"/>
              <a:t> to take a few minutes to go over how our team came up with the best solution for the Friends Chapter’s Volunteer App.</a:t>
            </a:r>
          </a:p>
          <a:p>
            <a:pPr marL="171450" indent="-171450">
              <a:buFont typeface="Calibri" panose="020F0502020204030204" pitchFamily="34" charset="0"/>
              <a:buChar char="―"/>
            </a:pPr>
            <a:r>
              <a:rPr lang="en-US" sz="1400" baseline="0" dirty="0" smtClean="0"/>
              <a:t>This is one of the critical phases of this project where we had to carefully translate the user requirements into the most viable solution.</a:t>
            </a:r>
            <a:endParaRPr lang="en-US" sz="1400" dirty="0" smtClean="0"/>
          </a:p>
          <a:p>
            <a:pPr marL="171450" indent="-171450">
              <a:buFont typeface="Calibri" panose="020F0502020204030204" pitchFamily="34" charset="0"/>
              <a:buChar char="―"/>
            </a:pPr>
            <a:r>
              <a:rPr lang="en-US" sz="1400" dirty="0" smtClean="0"/>
              <a:t>While focusing</a:t>
            </a:r>
            <a:r>
              <a:rPr lang="en-US" sz="1400" baseline="0" dirty="0" smtClean="0"/>
              <a:t> on</a:t>
            </a:r>
            <a:r>
              <a:rPr lang="en-US" sz="1400" dirty="0" smtClean="0"/>
              <a:t> the</a:t>
            </a:r>
            <a:r>
              <a:rPr lang="en-US" sz="1400" baseline="0" dirty="0" smtClean="0"/>
              <a:t> Friends Chapter</a:t>
            </a:r>
            <a:r>
              <a:rPr lang="en-US" sz="1400" dirty="0" smtClean="0"/>
              <a:t>’s number 1 requirement which</a:t>
            </a:r>
            <a:r>
              <a:rPr lang="en-US" sz="1400" baseline="0" dirty="0" smtClean="0"/>
              <a:t> is</a:t>
            </a:r>
            <a:r>
              <a:rPr lang="en-US" sz="1400" dirty="0" smtClean="0"/>
              <a:t> ease of update and maintenance of</a:t>
            </a:r>
            <a:r>
              <a:rPr lang="en-US" sz="1400" baseline="0" dirty="0" smtClean="0"/>
              <a:t> their site and app, our team came up with three viable options for their app. </a:t>
            </a:r>
          </a:p>
          <a:p>
            <a:pPr marL="171450" indent="-171450">
              <a:buFont typeface="Calibri" panose="020F0502020204030204" pitchFamily="34" charset="0"/>
              <a:buChar char="―"/>
            </a:pPr>
            <a:r>
              <a:rPr lang="en-US" sz="1400" baseline="0" dirty="0" smtClean="0"/>
              <a:t>Option 1 requires a yearly subscription of about $400 for two plugins. (**Go to How WordPress Works)  This solution was not implemented in this project due to budget limitations and the high risk in maintaining these two plugins.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Option 2 also uses several plugins but provided free of charge through WordPress.org from </a:t>
            </a:r>
            <a:r>
              <a:rPr lang="en-US" sz="1400" dirty="0" smtClean="0"/>
              <a:t>54,000+ available Plugins.</a:t>
            </a:r>
            <a:r>
              <a:rPr lang="en-US" sz="1400" baseline="0" dirty="0" smtClean="0"/>
              <a:t> These plugins provide the functionalities in WordPress, and most of these free plugins are NOT one-size-fits-all and they use built-in (non-customizable) DB tables which makes it very difficult to set up the required features for the app.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Option 2 and Option 1 were not implemented in this project because it is too high of a risk for the Friends Chapter to implement them at this time without the right skill set/experience in their staff to maintain the app with these plugins.</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both solutions, the Volunteer app would rely on WP to run. So, when WordPress website goes down, the Volunteer app goes down as well.  Since the Friends Chapter depends on their Volunteer App for timely reporting to the State, Options 1 and 2 were not implemented at this time.</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However, Option 2 is available in Beta version to the Friends Chapter for future use or any future projects.</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 the Friends Chapter decided to go with Option 3 which is to rebuild its existing app as standalone with the required improvements.  We set it up as standalone so that the app is not dependent on WordPress to run.  It will continue to run even if the WP site is down.  Option 3 significantly minimizes the risk of losing any Volunteer hours data.</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With the chosen solution to rebuild the website in WordPress and rebuild the Volunteer app in PHP as standalone, it will provide the Friends Chapter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Our team focused</a:t>
            </a:r>
            <a:r>
              <a:rPr lang="en-US" sz="1400" baseline="0" dirty="0" smtClean="0"/>
              <a:t> our efforts on meeting the Friends Chapter’s number 1 requirement which is ease of update and maintenance of the site and app.</a:t>
            </a:r>
            <a:endParaRPr lang="en-US" sz="1400" dirty="0" smtClean="0"/>
          </a:p>
          <a:p>
            <a:pPr marL="628650" lvl="1" indent="-171450">
              <a:spcBef>
                <a:spcPts val="0"/>
              </a:spcBef>
              <a:spcAft>
                <a:spcPts val="1200"/>
              </a:spcAft>
              <a:buFont typeface="Calibri" panose="020F0502020204030204" pitchFamily="34" charset="0"/>
              <a:buChar char="―"/>
            </a:pPr>
            <a:r>
              <a:rPr lang="en-US" sz="1400" dirty="0" smtClean="0"/>
              <a:t>The tool we implemented</a:t>
            </a:r>
            <a:r>
              <a:rPr lang="en-US" sz="1400" baseline="0" dirty="0" smtClean="0"/>
              <a:t> s</a:t>
            </a:r>
            <a:r>
              <a:rPr lang="en-US" sz="1400" dirty="0" smtClean="0"/>
              <a:t>implifies</a:t>
            </a:r>
            <a:r>
              <a:rPr lang="en-US" sz="1400" baseline="0" dirty="0" smtClean="0"/>
              <a:t> the</a:t>
            </a:r>
            <a:r>
              <a:rPr lang="en-US" sz="1400" dirty="0" smtClean="0"/>
              <a:t> page content/image update process</a:t>
            </a:r>
          </a:p>
          <a:p>
            <a:pPr marL="628650" lvl="1" indent="-171450">
              <a:spcBef>
                <a:spcPts val="0"/>
              </a:spcBef>
              <a:spcAft>
                <a:spcPts val="1200"/>
              </a:spcAft>
              <a:buFont typeface="Calibri" panose="020F0502020204030204" pitchFamily="34" charset="0"/>
              <a:buChar char="―"/>
            </a:pPr>
            <a:r>
              <a:rPr lang="en-US" sz="1400" dirty="0" smtClean="0"/>
              <a:t>With</a:t>
            </a:r>
            <a:r>
              <a:rPr lang="en-US" sz="1400" baseline="0" dirty="0" smtClean="0"/>
              <a:t> </a:t>
            </a:r>
            <a:r>
              <a:rPr lang="en-US" sz="1400" dirty="0" smtClean="0"/>
              <a:t>Easy-to-follow video tutorials and user guides, it makes it even easier to maintain both the</a:t>
            </a:r>
            <a:r>
              <a:rPr lang="en-US" sz="1400" baseline="0" dirty="0" smtClean="0"/>
              <a:t> website and app.</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Reduces processing</a:t>
            </a:r>
            <a:r>
              <a:rPr lang="en-US" sz="1400" baseline="0" dirty="0" smtClean="0"/>
              <a:t> time from user input of volunteer hours to generating quarterly reports which ensures timely reporting to the State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Improved Site &amp; App</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In addition to the list of benefits</a:t>
            </a:r>
            <a:r>
              <a:rPr lang="en-US" sz="1400" baseline="0" dirty="0" smtClean="0"/>
              <a:t> described in the previous slide,</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This improved website also</a:t>
            </a:r>
            <a:r>
              <a:rPr lang="en-US" sz="1400" baseline="0" dirty="0" smtClean="0"/>
              <a:t> provides users and visitors a</a:t>
            </a:r>
            <a:r>
              <a:rPr lang="en-US" sz="1400" dirty="0" smtClean="0"/>
              <a:t> user-friendly navigation menu</a:t>
            </a:r>
          </a:p>
          <a:p>
            <a:pPr marL="628650" lvl="1" indent="-171450">
              <a:spcBef>
                <a:spcPts val="0"/>
              </a:spcBef>
              <a:spcAft>
                <a:spcPts val="1200"/>
              </a:spcAft>
              <a:buFont typeface="Calibri" panose="020F0502020204030204" pitchFamily="34" charset="0"/>
              <a:buChar char="―"/>
            </a:pPr>
            <a:r>
              <a:rPr lang="en-US" sz="1400" dirty="0" smtClean="0"/>
              <a:t>Which</a:t>
            </a:r>
            <a:r>
              <a:rPr lang="en-US" sz="1400" baseline="0" dirty="0" smtClean="0"/>
              <a:t> makes it e</a:t>
            </a:r>
            <a:r>
              <a:rPr lang="en-US" sz="1400" dirty="0" smtClean="0"/>
              <a:t>asier</a:t>
            </a:r>
            <a:r>
              <a:rPr lang="en-US" sz="1400" baseline="0" dirty="0" smtClean="0"/>
              <a:t> to</a:t>
            </a:r>
            <a:r>
              <a:rPr lang="en-US" sz="1400" dirty="0" smtClean="0"/>
              <a:t> search for</a:t>
            </a:r>
            <a:r>
              <a:rPr lang="en-US" sz="1400" baseline="0" dirty="0" smtClean="0"/>
              <a:t> information in the site</a:t>
            </a:r>
            <a:endParaRPr lang="en-US" sz="1400" dirty="0" smtClean="0"/>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It</a:t>
            </a:r>
            <a:r>
              <a:rPr lang="en-US" sz="1400" baseline="0" dirty="0" smtClean="0"/>
              <a:t> also makes it v</a:t>
            </a:r>
            <a:r>
              <a:rPr lang="en-US" sz="1400" dirty="0" smtClean="0"/>
              <a:t>ery responsive on mobile devices</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With</a:t>
            </a:r>
            <a:r>
              <a:rPr lang="en-US" sz="1400" baseline="0" dirty="0" smtClean="0"/>
              <a:t> the </a:t>
            </a:r>
            <a:r>
              <a:rPr lang="en-US" sz="1400" dirty="0" smtClean="0"/>
              <a:t>App’s upgraded PHP and MySQLi functions, it has improved</a:t>
            </a:r>
            <a:r>
              <a:rPr lang="en-US" sz="1400" baseline="0" dirty="0" smtClean="0"/>
              <a:t> the app’s security, protecting it from future hacking and malicious code injections.</a:t>
            </a: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These</a:t>
            </a:r>
            <a:r>
              <a:rPr lang="en-US" sz="1400" baseline="0" dirty="0" smtClean="0"/>
              <a:t> are the web addresses for the site and app.  </a:t>
            </a:r>
          </a:p>
          <a:p>
            <a:pPr marL="182880" indent="-182880">
              <a:buFont typeface="Calibri" panose="020F0502020204030204" pitchFamily="34" charset="0"/>
              <a:buChar char="―"/>
            </a:pPr>
            <a:r>
              <a:rPr lang="en-US" sz="1400" baseline="0" dirty="0" smtClean="0"/>
              <a:t>The site runs inside WordPress, and the Volunteer App is standalone that is developed in PHP and does not require WordPress to run.</a:t>
            </a:r>
          </a:p>
          <a:p>
            <a:pPr marL="0" indent="0">
              <a:buFont typeface="Calibri" panose="020F0502020204030204" pitchFamily="34" charset="0"/>
              <a:buNone/>
            </a:pPr>
            <a:r>
              <a:rPr lang="en-US" sz="1400" b="1" baseline="0" dirty="0" smtClean="0"/>
              <a:t>Now, we’ll do a quick demo of the site:</a:t>
            </a:r>
          </a:p>
          <a:p>
            <a:pPr marL="182880" indent="-182880">
              <a:buFont typeface="Calibri" panose="020F0502020204030204" pitchFamily="34" charset="0"/>
              <a:buChar char="―"/>
            </a:pPr>
            <a:r>
              <a:rPr lang="en-US" sz="1400" dirty="0" smtClean="0"/>
              <a:t>The slider is linked to three featured images</a:t>
            </a:r>
            <a:r>
              <a:rPr lang="en-US" sz="1400" baseline="0" dirty="0" smtClean="0"/>
              <a:t> that can be easily set in the back-end of WordPress.</a:t>
            </a:r>
          </a:p>
          <a:p>
            <a:pPr marL="182880" indent="-182880">
              <a:buFont typeface="Calibri" panose="020F0502020204030204" pitchFamily="34" charset="0"/>
              <a:buChar char="―"/>
            </a:pPr>
            <a:r>
              <a:rPr lang="en-US" sz="1400" baseline="0" dirty="0" smtClean="0"/>
              <a:t>The Home page’s Widget Area can be expanded to include the Blog, Team, and Services sections.</a:t>
            </a:r>
          </a:p>
          <a:p>
            <a:pPr marL="182880" indent="-182880">
              <a:buFont typeface="Calibri" panose="020F0502020204030204" pitchFamily="34" charset="0"/>
              <a:buChar char="―"/>
            </a:pPr>
            <a:r>
              <a:rPr lang="en-US" sz="1400" baseline="0" dirty="0" smtClean="0"/>
              <a:t>All Access Trail is a new page that we added to the site.</a:t>
            </a:r>
          </a:p>
          <a:p>
            <a:pPr marL="182880" indent="-182880">
              <a:buFont typeface="Calibri" panose="020F0502020204030204" pitchFamily="34" charset="0"/>
              <a:buChar char="―"/>
            </a:pPr>
            <a:r>
              <a:rPr lang="en-US" sz="1400" baseline="0" dirty="0" smtClean="0"/>
              <a:t>The Events page contains images and toggle feature that is used by SGW to post recurring park events info.</a:t>
            </a:r>
          </a:p>
          <a:p>
            <a:pPr marL="182880" indent="-182880">
              <a:buFont typeface="Calibri" panose="020F0502020204030204" pitchFamily="34" charset="0"/>
              <a:buChar char="―"/>
            </a:pPr>
            <a:r>
              <a:rPr lang="en-US" sz="1400" baseline="0" dirty="0" smtClean="0"/>
              <a:t>Each page uses randomized header images with the page title displayed on the image.</a:t>
            </a:r>
          </a:p>
          <a:p>
            <a:pPr marL="182880" indent="-182880">
              <a:buFont typeface="Calibri" panose="020F0502020204030204" pitchFamily="34" charset="0"/>
              <a:buChar char="―"/>
            </a:pPr>
            <a:r>
              <a:rPr lang="en-US" sz="1400" baseline="0" dirty="0" smtClean="0"/>
              <a:t>This is the photo gallery page with the slideshow feature.</a:t>
            </a:r>
          </a:p>
          <a:p>
            <a:pPr marL="182880" indent="-182880">
              <a:buFont typeface="Calibri" panose="020F0502020204030204" pitchFamily="34" charset="0"/>
              <a:buChar char="―"/>
            </a:pPr>
            <a:r>
              <a:rPr lang="en-US" sz="1400" baseline="0" dirty="0" smtClean="0"/>
              <a:t>The Directions page contain an interactive map of SGW.</a:t>
            </a:r>
          </a:p>
          <a:p>
            <a:pPr marL="182880" indent="-182880">
              <a:buFont typeface="Calibri" panose="020F0502020204030204" pitchFamily="34" charset="0"/>
              <a:buChar char="―"/>
            </a:pPr>
            <a:r>
              <a:rPr lang="en-US" sz="1400" baseline="0" dirty="0" smtClean="0"/>
              <a:t>We moved the Volunteer Login link one level up for easy access to the Volunteer App.</a:t>
            </a:r>
          </a:p>
          <a:p>
            <a:pPr marL="0" indent="0">
              <a:buFont typeface="Calibri" panose="020F0502020204030204" pitchFamily="34" charset="0"/>
              <a:buNone/>
            </a:pPr>
            <a:r>
              <a:rPr lang="en-US" sz="1400" b="1" baseline="0" dirty="0" smtClean="0"/>
              <a:t>Volunteer App:</a:t>
            </a:r>
          </a:p>
          <a:p>
            <a:pPr marL="182880" indent="-182880">
              <a:buFont typeface="Calibri" panose="020F0502020204030204" pitchFamily="34" charset="0"/>
              <a:buChar char="―"/>
            </a:pPr>
            <a:r>
              <a:rPr lang="en-US" sz="1400" dirty="0" smtClean="0"/>
              <a:t>The</a:t>
            </a:r>
            <a:r>
              <a:rPr lang="en-US" sz="1400" baseline="0" dirty="0" smtClean="0"/>
              <a:t> improvements we made to the app includes the addition of the Section field to track hours for SGW &amp; Hardman Farm (</a:t>
            </a:r>
            <a:r>
              <a:rPr lang="en-US" sz="1400" i="1" baseline="0" dirty="0" smtClean="0"/>
              <a:t>demo the drop-down window</a:t>
            </a:r>
            <a:r>
              <a:rPr lang="en-US" sz="1400" baseline="0" dirty="0" smtClean="0"/>
              <a:t>)</a:t>
            </a:r>
          </a:p>
          <a:p>
            <a:pPr marL="182880" indent="-182880">
              <a:buFont typeface="Calibri" panose="020F0502020204030204" pitchFamily="34" charset="0"/>
              <a:buChar char="―"/>
            </a:pPr>
            <a:r>
              <a:rPr lang="en-US" sz="1400" baseline="0" dirty="0" smtClean="0"/>
              <a:t>We also added the Left Sidebar menu for mobile-friendly</a:t>
            </a:r>
          </a:p>
          <a:p>
            <a:pPr marL="182880" indent="-182880">
              <a:buFont typeface="Calibri" panose="020F0502020204030204" pitchFamily="34" charset="0"/>
              <a:buChar char="―"/>
            </a:pPr>
            <a:r>
              <a:rPr lang="en-US" sz="1400" baseline="0" dirty="0" smtClean="0"/>
              <a:t>We added the Login name to show who’s currently logged in</a:t>
            </a:r>
          </a:p>
          <a:p>
            <a:pPr marL="182880" indent="-182880">
              <a:buFont typeface="Calibri" panose="020F0502020204030204" pitchFamily="34" charset="0"/>
              <a:buChar char="―"/>
            </a:pPr>
            <a:r>
              <a:rPr lang="en-US" sz="1400" baseline="0" dirty="0" smtClean="0"/>
              <a:t>This is the View Hours page</a:t>
            </a:r>
          </a:p>
          <a:p>
            <a:pPr marL="182880" indent="-182880">
              <a:buFont typeface="Calibri" panose="020F0502020204030204" pitchFamily="34" charset="0"/>
              <a:buChar char="―"/>
            </a:pPr>
            <a:r>
              <a:rPr lang="en-US" sz="1400" baseline="0" dirty="0" smtClean="0"/>
              <a:t>We also changed the background color to make it more neutral</a:t>
            </a:r>
          </a:p>
          <a:p>
            <a:pPr marL="182880" indent="-182880">
              <a:buFont typeface="Calibri" panose="020F0502020204030204" pitchFamily="34" charset="0"/>
              <a:buChar char="―"/>
            </a:pPr>
            <a:r>
              <a:rPr lang="en-US" sz="1400" baseline="0" dirty="0" smtClean="0"/>
              <a:t>Most importantly, we updated the code to use the improved version of the MySQL that allows the app to run in later versions of PHP since MySQL in PHP was deprecated in 2012.</a:t>
            </a:r>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After deploying the site and app to the host server, our team ran several test cases to make sure that we’re delivering a high quality and very reliable website and app to the Friends Chapter.</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We successfully completed 4 test cases for the site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and, 6 test cases for the Volunteer app</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So at the end of testing, our team determined that the website and app are healthy with all functionalities working well.</a:t>
            </a:r>
            <a:endParaRPr lang="en-US" sz="1400" b="0" dirty="0" smtClean="0"/>
          </a:p>
          <a:p>
            <a:endParaRPr lang="en-US" sz="1400" b="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a:t>
            </a:r>
            <a:r>
              <a:rPr lang="en-US" sz="1400" baseline="0" dirty="0" smtClean="0"/>
              <a:t> is the list of User Guides and Video Tutorials that we’re also providing to the Friends Chapter in addition to the training session we conducted with them last Saturday.</a:t>
            </a:r>
          </a:p>
          <a:p>
            <a:pPr marL="182880" indent="-182880">
              <a:buFont typeface="Calibri" panose="020F0502020204030204" pitchFamily="34" charset="0"/>
              <a:buChar char="―"/>
            </a:pPr>
            <a:r>
              <a:rPr lang="en-US" sz="1400" baseline="0" dirty="0" smtClean="0"/>
              <a:t>The guide and tutorial for Managing the Website will be very beneficial to the Friends Chapter Administrator</a:t>
            </a:r>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In this project, our team encountered these challenges and worked through them. </a:t>
            </a:r>
          </a:p>
          <a:p>
            <a:pPr marL="171450" indent="-171450">
              <a:buFont typeface="Calibri" panose="020F0502020204030204" pitchFamily="34" charset="0"/>
              <a:buChar char="―"/>
            </a:pPr>
            <a:r>
              <a:rPr lang="en-US" sz="1400" baseline="0" dirty="0" smtClean="0"/>
              <a:t>With limited PHP &amp; WP experience in our team, it was quite difficult for our team to translate the user requirements into an acceptable solution.  We had to learn the necessary toolset using the tutorials in Lynda.com to overcome this issue.</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Investigating those 3 viable solutions was quite a challenge. To integrate the Volunteer App in WordPress, we had to find the most suitable plugins from thousands of free plugins.  These plugins provided the needed functionalities in WordPress, and most of these free plugins were NOT one-size-fits-all which made it very difficult to set up the Create, Read, Update &amp; Delete functions for this Alternate Volunteer app.</a:t>
            </a:r>
          </a:p>
          <a:p>
            <a:pPr marL="171450" indent="-171450">
              <a:buFont typeface="Calibri" panose="020F0502020204030204" pitchFamily="34" charset="0"/>
              <a:buChar char="―"/>
            </a:pPr>
            <a:r>
              <a:rPr lang="en-US" sz="1400" baseline="0" dirty="0" smtClean="0"/>
              <a:t>Scheduling meetings was a challenge because of limited availability of our team members and the client</a:t>
            </a:r>
          </a:p>
          <a:p>
            <a:pPr marL="628650" lvl="1" indent="-171450">
              <a:buFont typeface="Calibri" panose="020F0502020204030204" pitchFamily="34" charset="0"/>
              <a:buChar char="―"/>
            </a:pPr>
            <a:r>
              <a:rPr lang="en-US" sz="1400" baseline="0" dirty="0" smtClean="0"/>
              <a:t>Caused some delays in requirements analysis</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list of tools that our team used to develop the website and Volunteer app.</a:t>
            </a:r>
          </a:p>
          <a:p>
            <a:r>
              <a:rPr lang="en-US" baseline="0" dirty="0" smtClean="0"/>
              <a:t>We used the WampServer and phpMyAdmin tools for local development and testing of the site and app.</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Imagine</a:t>
            </a:r>
            <a:r>
              <a:rPr lang="en-US" sz="1400" baseline="0" dirty="0" smtClean="0"/>
              <a:t> a non-profit organization tracking over 250 volunteers using a spreadsheet.  It was able to manage the task well in the past when it only had less than 50 volunteers.  But now, it has become overwhelming to manage this many volunteers and the organization started noticing errors in the Volunteer Hours Report which took so much time to correct them.  This organization had been submitting their Volunteer reports to the State late for each quarter, and it quickly realized that it needed some type of computer application to manage its volunteer data.</a:t>
            </a:r>
          </a:p>
          <a:p>
            <a:pPr marL="182880" indent="-182880">
              <a:spcBef>
                <a:spcPts val="0"/>
              </a:spcBef>
              <a:spcAft>
                <a:spcPts val="1200"/>
              </a:spcAft>
              <a:buFont typeface="Calibri" panose="020F0502020204030204" pitchFamily="34" charset="0"/>
              <a:buChar char="―"/>
            </a:pPr>
            <a:r>
              <a:rPr lang="en-US" sz="1400" baseline="0" dirty="0" smtClean="0"/>
              <a:t>With an improved website and Volunteer app, the Friends Chapter is able to track volunteer hours more efficiently</a:t>
            </a:r>
          </a:p>
          <a:p>
            <a:pPr marL="182880" indent="-182880">
              <a:spcBef>
                <a:spcPts val="0"/>
              </a:spcBef>
              <a:spcAft>
                <a:spcPts val="1200"/>
              </a:spcAft>
              <a:buFont typeface="Calibri" panose="020F0502020204030204" pitchFamily="34" charset="0"/>
              <a:buChar char="―"/>
            </a:pPr>
            <a:r>
              <a:rPr lang="en-US" sz="1400" baseline="0" dirty="0" smtClean="0"/>
              <a:t>It also allows them to submit their Volunteer Hours Report to the State in a timely manner each quarter</a:t>
            </a:r>
          </a:p>
          <a:p>
            <a:pPr marL="0" indent="0">
              <a:spcBef>
                <a:spcPts val="0"/>
              </a:spcBef>
              <a:spcAft>
                <a:spcPts val="1200"/>
              </a:spcAft>
              <a:buFont typeface="Calibri" panose="020F0502020204030204" pitchFamily="34" charset="0"/>
              <a:buNone/>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open your presentations with a strong motivation about the impact of your projects </a:t>
            </a:r>
          </a:p>
          <a:p>
            <a:pPr marL="182880" indent="-182880">
              <a:spcBef>
                <a:spcPts val="0"/>
              </a:spcBef>
              <a:spcAft>
                <a:spcPts val="1200"/>
              </a:spcAft>
              <a:buFont typeface="Calibri" panose="020F0502020204030204" pitchFamily="34" charset="0"/>
              <a:buChar char="―"/>
            </a:pPr>
            <a:r>
              <a:rPr lang="en-US" sz="1400" dirty="0" smtClean="0"/>
              <a:t>Briefly describe how SGW</a:t>
            </a:r>
            <a:r>
              <a:rPr lang="en-US" sz="1400" baseline="0" dirty="0" smtClean="0"/>
              <a:t> was manually tracking their Volunteer Hours to report to the State before their app’s existence</a:t>
            </a:r>
          </a:p>
          <a:p>
            <a:pPr marL="182880" indent="-182880">
              <a:spcBef>
                <a:spcPts val="0"/>
              </a:spcBef>
              <a:spcAft>
                <a:spcPts val="1200"/>
              </a:spcAft>
              <a:buFont typeface="Calibri" panose="020F0502020204030204" pitchFamily="34" charset="0"/>
              <a:buChar char="―"/>
            </a:pPr>
            <a:r>
              <a:rPr lang="en-US" sz="1400" baseline="0" dirty="0" smtClean="0"/>
              <a:t>Quickly emphasize the importance of this app regarding time and cost savings and timely reporting to the State</a:t>
            </a:r>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a list of all project tasks that we’ve accomplished</a:t>
            </a:r>
            <a:r>
              <a:rPr lang="en-US" sz="1400" baseline="0" dirty="0" smtClean="0"/>
              <a:t> for this project.</a:t>
            </a:r>
          </a:p>
          <a:p>
            <a:pPr marL="182880" indent="-182880">
              <a:buFont typeface="Calibri" panose="020F0502020204030204" pitchFamily="34" charset="0"/>
              <a:buChar char="―"/>
            </a:pPr>
            <a:r>
              <a:rPr lang="en-US" sz="1400" baseline="0" dirty="0" smtClean="0"/>
              <a:t>We had our training session and closure meeting with the Friends Chapter staff this past Saturday.</a:t>
            </a:r>
          </a:p>
          <a:p>
            <a:pPr marL="182880" indent="-182880">
              <a:buFont typeface="Calibri" panose="020F0502020204030204" pitchFamily="34" charset="0"/>
              <a:buChar char="―"/>
            </a:pPr>
            <a:r>
              <a:rPr lang="en-US" sz="1400" baseline="0" dirty="0" smtClean="0"/>
              <a:t>We’ve also finished putting together all user guides and video tutorials, and we’ll be providing them to our client shortly.</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In</a:t>
            </a:r>
            <a:r>
              <a:rPr lang="en-US" sz="1400" baseline="0" dirty="0" smtClean="0"/>
              <a:t> closing, the Friends Chapter can now enjoy these benefits from their improved website and Volunteer app.</a:t>
            </a:r>
          </a:p>
          <a:p>
            <a:pPr marL="171450" indent="-171450">
              <a:buFont typeface="Calibri" panose="020F0502020204030204" pitchFamily="34" charset="0"/>
              <a:buChar char="―"/>
            </a:pPr>
            <a:r>
              <a:rPr lang="en-US" sz="1400" dirty="0" smtClean="0"/>
              <a:t>They can now easily maintain</a:t>
            </a:r>
            <a:r>
              <a:rPr lang="en-US" sz="1400" baseline="0" dirty="0" smtClean="0"/>
              <a:t> the site and app which improves their security to protect them from future hacking and malicious attacks.</a:t>
            </a:r>
          </a:p>
          <a:p>
            <a:pPr marL="171450" indent="-171450">
              <a:buFont typeface="Calibri" panose="020F0502020204030204" pitchFamily="34" charset="0"/>
              <a:buChar char="―"/>
            </a:pPr>
            <a:r>
              <a:rPr lang="en-US" sz="1400" baseline="0" dirty="0" smtClean="0"/>
              <a:t>Their improved Volunteer app will now allow them to efficiently track over 250 Friends Chapter members and over 5K of volunteer hour records.</a:t>
            </a:r>
          </a:p>
          <a:p>
            <a:pPr marL="171450" indent="-171450">
              <a:buFont typeface="Calibri" panose="020F0502020204030204" pitchFamily="34" charset="0"/>
              <a:buChar char="―"/>
            </a:pPr>
            <a:r>
              <a:rPr lang="en-US" sz="1400" baseline="0" dirty="0" smtClean="0"/>
              <a:t>They can securely manage their volunteer data</a:t>
            </a:r>
          </a:p>
          <a:p>
            <a:pPr marL="171450" indent="-171450">
              <a:buFont typeface="Calibri" panose="020F0502020204030204" pitchFamily="34" charset="0"/>
              <a:buChar char="―"/>
            </a:pPr>
            <a:r>
              <a:rPr lang="en-US" sz="1400" baseline="0" dirty="0" smtClean="0"/>
              <a:t>Also with the improved Volunteer app, they can see reduction of time to collect and process volunteer data which ensures accurate and timely reporting of their volunteer hours each quarter to the State that provides their revenue.</a:t>
            </a:r>
          </a:p>
          <a:p>
            <a:pPr marL="171450" indent="-171450">
              <a:buFont typeface="Calibri" panose="020F0502020204030204" pitchFamily="34" charset="0"/>
              <a:buChar char="―"/>
            </a:pPr>
            <a:endParaRPr lang="en-US" sz="1400" baseline="0" dirty="0" smtClean="0"/>
          </a:p>
          <a:p>
            <a:pPr marL="171450" indent="-171450">
              <a:buFont typeface="Calibri" panose="020F0502020204030204" pitchFamily="34" charset="0"/>
              <a:buChar char="―"/>
            </a:pPr>
            <a:r>
              <a:rPr lang="en-US" sz="1400" baseline="0" dirty="0" smtClean="0"/>
              <a:t>Before I open it up for questions, I’d like to thank Mr. Art Pease of the Friends Chapter and Dr. Huber our Project Sponsor for working with us on this project.</a:t>
            </a:r>
          </a:p>
          <a:p>
            <a:pPr marL="171450" indent="-171450">
              <a:buFont typeface="Calibri" panose="020F0502020204030204" pitchFamily="34" charset="0"/>
              <a:buChar char="―"/>
            </a:pPr>
            <a:r>
              <a:rPr lang="en-US" sz="1400" baseline="0" dirty="0" smtClean="0"/>
              <a:t>I also would like to thank our professors for their guidance to help us succeed in this Master’s program.</a:t>
            </a:r>
          </a:p>
          <a:p>
            <a:pPr marL="171450" indent="-171450">
              <a:buFont typeface="Calibri" panose="020F0502020204030204" pitchFamily="34" charset="0"/>
              <a:buChar char="―"/>
            </a:pPr>
            <a:r>
              <a:rPr lang="en-US" sz="1400" baseline="0" dirty="0" smtClean="0"/>
              <a:t>Thank you also to my fellow students for an awesome class.</a:t>
            </a:r>
          </a:p>
          <a:p>
            <a:pPr marL="171450" indent="-171450">
              <a:buFont typeface="Calibri" panose="020F0502020204030204" pitchFamily="34" charset="0"/>
              <a:buChar char="―"/>
            </a:pPr>
            <a:r>
              <a:rPr lang="en-US" sz="1400" baseline="0" dirty="0" smtClean="0"/>
              <a:t>To our visitors, thank you for joining us tonight to listen to our presentation.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a:t>
            </a:r>
          </a:p>
          <a:p>
            <a:pPr marL="182880" indent="-182880">
              <a:spcBef>
                <a:spcPts val="0"/>
              </a:spcBef>
              <a:spcAft>
                <a:spcPts val="1200"/>
              </a:spcAft>
              <a:buFont typeface="Calibri" panose="020F0502020204030204" pitchFamily="34" charset="0"/>
              <a:buChar char="―"/>
            </a:pPr>
            <a:r>
              <a:rPr lang="en-US" sz="1400" dirty="0" smtClean="0"/>
              <a:t>The</a:t>
            </a:r>
            <a:r>
              <a:rPr lang="en-US" sz="1400" baseline="0" dirty="0" smtClean="0"/>
              <a:t> Friends Chapter</a:t>
            </a:r>
            <a:r>
              <a:rPr lang="en-US" sz="1400" dirty="0" smtClean="0"/>
              <a:t> earns revenue for volunteer hours that are reported to the state which gives an incentive for Friends Chapter members to volunteer their time. </a:t>
            </a:r>
          </a:p>
          <a:p>
            <a:pPr marL="182880" indent="-182880">
              <a:spcBef>
                <a:spcPts val="0"/>
              </a:spcBef>
              <a:spcAft>
                <a:spcPts val="1200"/>
              </a:spcAft>
              <a:buFont typeface="Calibri" panose="020F0502020204030204" pitchFamily="34" charset="0"/>
              <a:buChar char="―"/>
            </a:pPr>
            <a:r>
              <a:rPr lang="en-US" sz="1400" b="0" baseline="0" dirty="0" smtClean="0"/>
              <a:t>They heavily rely on their website and app to bring in more visitors to the park and efficiently track their volunteers and the hours they worked for.</a:t>
            </a:r>
          </a:p>
          <a:p>
            <a:pPr marL="0" indent="0">
              <a:spcBef>
                <a:spcPts val="0"/>
              </a:spcBef>
              <a:spcAft>
                <a:spcPts val="1200"/>
              </a:spcAft>
              <a:buFont typeface="Calibri" panose="020F0502020204030204" pitchFamily="34" charset="0"/>
              <a:buNone/>
            </a:pPr>
            <a:endParaRPr lang="en-US" sz="1400" b="1" baseline="0" dirty="0" smtClean="0"/>
          </a:p>
          <a:p>
            <a:pPr marL="182880" indent="-182880">
              <a:spcBef>
                <a:spcPts val="0"/>
              </a:spcBef>
              <a:spcAft>
                <a:spcPts val="1200"/>
              </a:spcAft>
              <a:buFont typeface="Calibri" panose="020F0502020204030204" pitchFamily="34" charset="0"/>
              <a:buChar char="―"/>
            </a:pPr>
            <a:r>
              <a:rPr lang="en-US" sz="1400" dirty="0" smtClean="0"/>
              <a:t>Before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pPr marL="182880" indent="-182880">
              <a:spcBef>
                <a:spcPts val="0"/>
              </a:spcBef>
              <a:spcAft>
                <a:spcPts val="1200"/>
              </a:spcAft>
              <a:buFont typeface="Calibri" panose="020F0502020204030204" pitchFamily="34" charset="0"/>
              <a:buChar char="―"/>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Go to the next slide……..This is what happened to SGW Website.</a:t>
            </a:r>
          </a:p>
          <a:p>
            <a:pPr marL="182880" indent="-182880">
              <a:spcBef>
                <a:spcPts val="0"/>
              </a:spcBef>
              <a:spcAft>
                <a:spcPts val="1200"/>
              </a:spcAft>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This Alternate Solution was</a:t>
            </a:r>
            <a:r>
              <a:rPr lang="en-US" sz="1400" baseline="0" dirty="0" smtClean="0"/>
              <a:t> not</a:t>
            </a:r>
            <a:r>
              <a:rPr lang="en-US" sz="1400" dirty="0" smtClean="0"/>
              <a:t> implemented for the</a:t>
            </a:r>
            <a:r>
              <a:rPr lang="en-US" sz="1400" baseline="0" dirty="0" smtClean="0"/>
              <a:t> Friends Chapter</a:t>
            </a:r>
            <a:r>
              <a:rPr lang="en-US" sz="1400" dirty="0" smtClean="0"/>
              <a:t>.  In</a:t>
            </a:r>
            <a:r>
              <a:rPr lang="en-US" sz="1400" baseline="0" dirty="0" smtClean="0"/>
              <a:t> t</a:t>
            </a:r>
            <a:r>
              <a:rPr lang="en-US" sz="1400" dirty="0" smtClean="0"/>
              <a:t>his solution</a:t>
            </a:r>
            <a:r>
              <a:rPr lang="en-US" sz="1400" baseline="0" dirty="0" smtClean="0"/>
              <a:t>, the Volunteer app relies on WP to run. So, w</a:t>
            </a:r>
            <a:r>
              <a:rPr lang="en-US" sz="1400" i="1" baseline="0" dirty="0" smtClean="0">
                <a:solidFill>
                  <a:srgbClr val="FF0000"/>
                </a:solidFill>
              </a:rPr>
              <a:t>hen WordPress site goes down, the Volunteer app goes down as well.</a:t>
            </a:r>
            <a:r>
              <a:rPr lang="en-US" sz="1400" i="0" baseline="0" dirty="0" smtClean="0">
                <a:solidFill>
                  <a:srgbClr val="FF0000"/>
                </a:solidFill>
              </a:rPr>
              <a:t>  </a:t>
            </a:r>
            <a:endParaRPr lang="en-US" sz="1400" i="1" baseline="0" dirty="0" smtClean="0">
              <a:solidFill>
                <a:srgbClr val="FF0000"/>
              </a:solidFill>
            </a:endParaRPr>
          </a:p>
          <a:p>
            <a:pPr marL="171450" indent="-171450">
              <a:buFont typeface="Calibri" panose="020F0502020204030204" pitchFamily="34" charset="0"/>
              <a:buChar char="―"/>
            </a:pPr>
            <a:r>
              <a:rPr lang="en-US" sz="1400" dirty="0" smtClean="0"/>
              <a:t>So, our team determined that this Option is just too risky for the Friends Chapter to implement at this time without the right skill set/experience in their staff to maintain the app.</a:t>
            </a:r>
          </a:p>
          <a:p>
            <a:pPr marL="171450" indent="-171450">
              <a:buFont typeface="Calibri" panose="020F0502020204030204" pitchFamily="34" charset="0"/>
              <a:buChar char="―"/>
            </a:pPr>
            <a:r>
              <a:rPr lang="en-US" sz="1400" dirty="0" smtClean="0"/>
              <a:t>However, this solution</a:t>
            </a:r>
            <a:r>
              <a:rPr lang="en-US" sz="1400" baseline="0" dirty="0" smtClean="0"/>
              <a:t> is available to the Friends Chapter for future use or any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a:t>
            </a:r>
            <a:r>
              <a:rPr lang="en-US" sz="1400" u="sng" dirty="0" smtClean="0"/>
              <a:t>where themes control the look of a site</a:t>
            </a:r>
            <a:r>
              <a:rPr lang="en-US" sz="1400" dirty="0" smtClean="0"/>
              <a:t> and </a:t>
            </a:r>
            <a:r>
              <a:rPr lang="en-US" sz="1400" u="sng" dirty="0" smtClean="0"/>
              <a:t>plugins control any site-specific functionality</a:t>
            </a:r>
            <a:r>
              <a:rPr lang="en-US" sz="1400" dirty="0" smtClean="0"/>
              <a:t>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fraudulent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4/24/2018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friendsofsmithgallwoods.org/volunte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7.jpeg"/><Relationship Id="rId4" Type="http://schemas.openxmlformats.org/officeDocument/2006/relationships/image" Target="../media/image24.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65000"/>
                    <a:lumOff val="3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a:t>
            </a:r>
            <a:r>
              <a:rPr lang="en-US" dirty="0" smtClean="0"/>
              <a:t>WordPress, </a:t>
            </a:r>
            <a:r>
              <a:rPr lang="en-US" dirty="0"/>
              <a:t>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and app using current WordPress &amp; 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611921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Options for App</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1000"/>
              </a:spcAft>
            </a:pPr>
            <a:r>
              <a:rPr lang="en-US" u="sng" dirty="0" smtClean="0"/>
              <a:t>Option 1</a:t>
            </a:r>
            <a:r>
              <a:rPr lang="en-US" dirty="0" smtClean="0"/>
              <a:t>: </a:t>
            </a:r>
            <a:r>
              <a:rPr lang="en-US" dirty="0"/>
              <a:t>Purchase yearly license (~$400) for Gravity Forms &amp; GravityView </a:t>
            </a:r>
            <a:r>
              <a:rPr lang="en-US" dirty="0" smtClean="0"/>
              <a:t>plugins</a:t>
            </a:r>
          </a:p>
          <a:p>
            <a:pPr>
              <a:spcBef>
                <a:spcPts val="0"/>
              </a:spcBef>
              <a:spcAft>
                <a:spcPts val="1000"/>
              </a:spcAft>
            </a:pPr>
            <a:r>
              <a:rPr lang="en-US" u="sng" dirty="0" smtClean="0"/>
              <a:t>Option 2</a:t>
            </a:r>
            <a:r>
              <a:rPr lang="en-US" dirty="0" smtClean="0"/>
              <a:t>: Use at least seven </a:t>
            </a:r>
            <a:r>
              <a:rPr lang="en-US" dirty="0"/>
              <a:t>Free </a:t>
            </a:r>
            <a:r>
              <a:rPr lang="en-US" dirty="0" smtClean="0"/>
              <a:t>plugins and add-ons (</a:t>
            </a:r>
            <a:r>
              <a:rPr lang="en-US" dirty="0">
                <a:hlinkClick r:id="rId3" action="ppaction://hlinksldjump"/>
              </a:rPr>
              <a:t>B</a:t>
            </a:r>
            <a:r>
              <a:rPr lang="en-US" dirty="0" smtClean="0">
                <a:hlinkClick r:id="rId3" action="ppaction://hlinksldjump"/>
              </a:rPr>
              <a:t>eta version</a:t>
            </a:r>
            <a:r>
              <a:rPr lang="en-US" dirty="0" smtClean="0"/>
              <a:t>)</a:t>
            </a:r>
          </a:p>
          <a:p>
            <a:pPr>
              <a:spcBef>
                <a:spcPts val="0"/>
              </a:spcBef>
              <a:spcAft>
                <a:spcPts val="1000"/>
              </a:spcAft>
              <a:buFont typeface="Wingdings" panose="05000000000000000000" pitchFamily="2" charset="2"/>
              <a:buChar char="ü"/>
            </a:pPr>
            <a:r>
              <a:rPr lang="en-US" u="sng" dirty="0" smtClean="0"/>
              <a:t>Option 3</a:t>
            </a:r>
            <a:r>
              <a:rPr lang="en-US" dirty="0" smtClean="0"/>
              <a:t>: Rebuild existing </a:t>
            </a:r>
            <a:r>
              <a:rPr lang="en-US" dirty="0"/>
              <a:t>Volunteer App as standalone with some </a:t>
            </a:r>
            <a:r>
              <a:rPr lang="en-US" dirty="0" smtClean="0"/>
              <a:t>improvements</a:t>
            </a:r>
            <a:endParaRPr lang="en-US" dirty="0"/>
          </a:p>
        </p:txBody>
      </p:sp>
      <p:pic>
        <p:nvPicPr>
          <p:cNvPr id="1026"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628735"/>
            <a:ext cx="3238500" cy="2076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82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1"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tx1"/>
                                      </p:to>
                                    </p:animClr>
                                    <p:animClr clrSpc="rgb" dir="cw">
                                      <p:cBhvr>
                                        <p:cTn id="7" dur="1000" fill="hold"/>
                                        <p:tgtEl>
                                          <p:spTgt spid="3">
                                            <p:txEl>
                                              <p:pRg st="0" end="0"/>
                                            </p:txEl>
                                          </p:spTgt>
                                        </p:tgtEl>
                                        <p:attrNameLst>
                                          <p:attrName>fillcolor</p:attrName>
                                        </p:attrNameLst>
                                      </p:cBhvr>
                                      <p:to>
                                        <a:schemeClr val="tx1"/>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1" nodeType="withEffect">
                                  <p:stCondLst>
                                    <p:cond delay="0"/>
                                  </p:stCondLst>
                                  <p:childTnLst>
                                    <p:animClr clrSpc="rgb" dir="cw">
                                      <p:cBhvr override="childStyle">
                                        <p:cTn id="11" dur="500" fill="hold"/>
                                        <p:tgtEl>
                                          <p:spTgt spid="3">
                                            <p:txEl>
                                              <p:pRg st="1" end="1"/>
                                            </p:txEl>
                                          </p:spTgt>
                                        </p:tgtEl>
                                        <p:attrNameLst>
                                          <p:attrName>style.color</p:attrName>
                                        </p:attrNameLst>
                                      </p:cBhvr>
                                      <p:to>
                                        <a:srgbClr val="B2B2B2"/>
                                      </p:to>
                                    </p:animClr>
                                    <p:animClr clrSpc="rgb" dir="cw">
                                      <p:cBhvr>
                                        <p:cTn id="12" dur="500" fill="hold"/>
                                        <p:tgtEl>
                                          <p:spTgt spid="3">
                                            <p:txEl>
                                              <p:pRg st="1" end="1"/>
                                            </p:txEl>
                                          </p:spTgt>
                                        </p:tgtEl>
                                        <p:attrNameLst>
                                          <p:attrName>fillcolor</p:attrName>
                                        </p:attrNameLst>
                                      </p:cBhvr>
                                      <p:to>
                                        <a:srgbClr val="B2B2B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rgbClr val="B2B2B2"/>
                                      </p:to>
                                    </p:animClr>
                                    <p:animClr clrSpc="rgb" dir="cw">
                                      <p:cBhvr>
                                        <p:cTn id="17" dur="500" fill="hold"/>
                                        <p:tgtEl>
                                          <p:spTgt spid="3">
                                            <p:txEl>
                                              <p:pRg st="2" end="2"/>
                                            </p:txEl>
                                          </p:spTgt>
                                        </p:tgtEl>
                                        <p:attrNameLst>
                                          <p:attrName>fillcolor</p:attrName>
                                        </p:attrNameLst>
                                      </p:cBhvr>
                                      <p:to>
                                        <a:srgbClr val="B2B2B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3">
                                            <p:txEl>
                                              <p:pRg st="0" end="0"/>
                                            </p:txEl>
                                          </p:spTgt>
                                        </p:tgtEl>
                                        <p:attrNameLst>
                                          <p:attrName>style.color</p:attrName>
                                        </p:attrNameLst>
                                      </p:cBhvr>
                                      <p:to>
                                        <a:srgbClr val="B2B2B2"/>
                                      </p:to>
                                    </p:animClr>
                                    <p:animClr clrSpc="rgb" dir="cw">
                                      <p:cBhvr>
                                        <p:cTn id="24" dur="500" fill="hold"/>
                                        <p:tgtEl>
                                          <p:spTgt spid="3">
                                            <p:txEl>
                                              <p:pRg st="0" end="0"/>
                                            </p:txEl>
                                          </p:spTgt>
                                        </p:tgtEl>
                                        <p:attrNameLst>
                                          <p:attrName>fillcolor</p:attrName>
                                        </p:attrNameLst>
                                      </p:cBhvr>
                                      <p:to>
                                        <a:srgbClr val="B2B2B2"/>
                                      </p:to>
                                    </p:animClr>
                                    <p:set>
                                      <p:cBhvr>
                                        <p:cTn id="25" dur="500" fill="hold"/>
                                        <p:tgtEl>
                                          <p:spTgt spid="3">
                                            <p:txEl>
                                              <p:pRg st="0" end="0"/>
                                            </p:txEl>
                                          </p:spTgt>
                                        </p:tgtEl>
                                        <p:attrNameLst>
                                          <p:attrName>fill.type</p:attrName>
                                        </p:attrNameLst>
                                      </p:cBhvr>
                                      <p:to>
                                        <p:strVal val="solid"/>
                                      </p:to>
                                    </p:set>
                                    <p:set>
                                      <p:cBhvr>
                                        <p:cTn id="26" dur="500" fill="hold"/>
                                        <p:tgtEl>
                                          <p:spTgt spid="3">
                                            <p:txEl>
                                              <p:pRg st="0" end="0"/>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3">
                                            <p:txEl>
                                              <p:pRg st="1" end="1"/>
                                            </p:txEl>
                                          </p:spTgt>
                                        </p:tgtEl>
                                        <p:attrNameLst>
                                          <p:attrName>style.color</p:attrName>
                                        </p:attrNameLst>
                                      </p:cBhvr>
                                      <p:to>
                                        <a:schemeClr val="tx1"/>
                                      </p:to>
                                    </p:animClr>
                                    <p:animClr clrSpc="rgb" dir="cw">
                                      <p:cBhvr>
                                        <p:cTn id="29" dur="500" fill="hold"/>
                                        <p:tgtEl>
                                          <p:spTgt spid="3">
                                            <p:txEl>
                                              <p:pRg st="1" end="1"/>
                                            </p:txEl>
                                          </p:spTgt>
                                        </p:tgtEl>
                                        <p:attrNameLst>
                                          <p:attrName>fillcolor</p:attrName>
                                        </p:attrNameLst>
                                      </p:cBhvr>
                                      <p:to>
                                        <a:schemeClr val="tx1"/>
                                      </p:to>
                                    </p:animClr>
                                    <p:set>
                                      <p:cBhvr>
                                        <p:cTn id="30" dur="500" fill="hold"/>
                                        <p:tgtEl>
                                          <p:spTgt spid="3">
                                            <p:txEl>
                                              <p:pRg st="1" end="1"/>
                                            </p:txEl>
                                          </p:spTgt>
                                        </p:tgtEl>
                                        <p:attrNameLst>
                                          <p:attrName>fill.type</p:attrName>
                                        </p:attrNameLst>
                                      </p:cBhvr>
                                      <p:to>
                                        <p:strVal val="solid"/>
                                      </p:to>
                                    </p:set>
                                    <p:set>
                                      <p:cBhvr>
                                        <p:cTn id="31" dur="500" fill="hold"/>
                                        <p:tgtEl>
                                          <p:spTgt spid="3">
                                            <p:txEl>
                                              <p:pRg st="1" end="1"/>
                                            </p:txEl>
                                          </p:spTgt>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3">
                                            <p:txEl>
                                              <p:pRg st="1" end="1"/>
                                            </p:txEl>
                                          </p:spTgt>
                                        </p:tgtEl>
                                        <p:attrNameLst>
                                          <p:attrName>style.color</p:attrName>
                                        </p:attrNameLst>
                                      </p:cBhvr>
                                      <p:to>
                                        <a:srgbClr val="B2B2B2"/>
                                      </p:to>
                                    </p:animClr>
                                    <p:animClr clrSpc="rgb" dir="cw">
                                      <p:cBhvr>
                                        <p:cTn id="36" dur="500" fill="hold"/>
                                        <p:tgtEl>
                                          <p:spTgt spid="3">
                                            <p:txEl>
                                              <p:pRg st="1" end="1"/>
                                            </p:txEl>
                                          </p:spTgt>
                                        </p:tgtEl>
                                        <p:attrNameLst>
                                          <p:attrName>fillcolor</p:attrName>
                                        </p:attrNameLst>
                                      </p:cBhvr>
                                      <p:to>
                                        <a:srgbClr val="B2B2B2"/>
                                      </p:to>
                                    </p:animClr>
                                    <p:set>
                                      <p:cBhvr>
                                        <p:cTn id="37" dur="500" fill="hold"/>
                                        <p:tgtEl>
                                          <p:spTgt spid="3">
                                            <p:txEl>
                                              <p:pRg st="1" end="1"/>
                                            </p:txEl>
                                          </p:spTgt>
                                        </p:tgtEl>
                                        <p:attrNameLst>
                                          <p:attrName>fill.type</p:attrName>
                                        </p:attrNameLst>
                                      </p:cBhvr>
                                      <p:to>
                                        <p:strVal val="solid"/>
                                      </p:to>
                                    </p:set>
                                    <p:set>
                                      <p:cBhvr>
                                        <p:cTn id="38" dur="500" fill="hold"/>
                                        <p:tgtEl>
                                          <p:spTgt spid="3">
                                            <p:txEl>
                                              <p:pRg st="1" end="1"/>
                                            </p:txEl>
                                          </p:spTgt>
                                        </p:tgtEl>
                                        <p:attrNameLst>
                                          <p:attrName>fill.on</p:attrName>
                                        </p:attrNameLst>
                                      </p:cBhvr>
                                      <p:to>
                                        <p:strVal val="true"/>
                                      </p:to>
                                    </p:set>
                                  </p:childTnLst>
                                </p:cTn>
                              </p:par>
                              <p:par>
                                <p:cTn id="39" presetID="19" presetClass="emph" presetSubtype="0" fill="hold" grpId="1" nodeType="withEffect">
                                  <p:stCondLst>
                                    <p:cond delay="0"/>
                                  </p:stCondLst>
                                  <p:childTnLst>
                                    <p:animClr clrSpc="rgb" dir="cw">
                                      <p:cBhvr override="childStyle">
                                        <p:cTn id="40" dur="500" fill="hold"/>
                                        <p:tgtEl>
                                          <p:spTgt spid="3">
                                            <p:txEl>
                                              <p:pRg st="2" end="2"/>
                                            </p:txEl>
                                          </p:spTgt>
                                        </p:tgtEl>
                                        <p:attrNameLst>
                                          <p:attrName>style.color</p:attrName>
                                        </p:attrNameLst>
                                      </p:cBhvr>
                                      <p:to>
                                        <a:schemeClr val="tx1"/>
                                      </p:to>
                                    </p:animClr>
                                    <p:animClr clrSpc="rgb" dir="cw">
                                      <p:cBhvr>
                                        <p:cTn id="41" dur="500" fill="hold"/>
                                        <p:tgtEl>
                                          <p:spTgt spid="3">
                                            <p:txEl>
                                              <p:pRg st="2" end="2"/>
                                            </p:txEl>
                                          </p:spTgt>
                                        </p:tgtEl>
                                        <p:attrNameLst>
                                          <p:attrName>fillcolor</p:attrName>
                                        </p:attrNameLst>
                                      </p:cBhvr>
                                      <p:to>
                                        <a:schemeClr val="tx1"/>
                                      </p:to>
                                    </p:animClr>
                                    <p:set>
                                      <p:cBhvr>
                                        <p:cTn id="42" dur="500" fill="hold"/>
                                        <p:tgtEl>
                                          <p:spTgt spid="3">
                                            <p:txEl>
                                              <p:pRg st="2" end="2"/>
                                            </p:txEl>
                                          </p:spTgt>
                                        </p:tgtEl>
                                        <p:attrNameLst>
                                          <p:attrName>fill.type</p:attrName>
                                        </p:attrNameLst>
                                      </p:cBhvr>
                                      <p:to>
                                        <p:strVal val="solid"/>
                                      </p:to>
                                    </p:set>
                                    <p:set>
                                      <p:cBhvr>
                                        <p:cTn id="43"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FSGW</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Ease of update and maintenance</a:t>
            </a:r>
          </a:p>
          <a:p>
            <a:pPr lvl="1">
              <a:spcBef>
                <a:spcPts val="0"/>
              </a:spcBef>
              <a:spcAft>
                <a:spcPts val="1200"/>
              </a:spcAft>
            </a:pPr>
            <a:r>
              <a:rPr lang="en-US" dirty="0" smtClean="0"/>
              <a:t>Simplified page content/image update process</a:t>
            </a:r>
          </a:p>
          <a:p>
            <a:pPr lvl="1">
              <a:spcBef>
                <a:spcPts val="0"/>
              </a:spcBef>
              <a:spcAft>
                <a:spcPts val="1200"/>
              </a:spcAft>
            </a:pPr>
            <a:r>
              <a:rPr lang="en-US" dirty="0" smtClean="0"/>
              <a:t>Monthly maintenance takes ~&lt;5 minutes</a:t>
            </a:r>
          </a:p>
          <a:p>
            <a:pPr>
              <a:spcBef>
                <a:spcPts val="0"/>
              </a:spcBef>
              <a:spcAft>
                <a:spcPts val="1200"/>
              </a:spcAft>
            </a:pPr>
            <a:r>
              <a:rPr lang="en-US" dirty="0" smtClean="0"/>
              <a:t>Time savings and timely reporting to State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0"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a:t>User-friendly navigation menu</a:t>
            </a:r>
            <a:endParaRPr lang="en-US" dirty="0" smtClean="0"/>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2043646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p>
          <a:p>
            <a:pPr lvl="1">
              <a:spcBef>
                <a:spcPts val="0"/>
              </a:spcBef>
              <a:buFont typeface="Calibri" panose="020F0502020204030204" pitchFamily="34" charset="0"/>
              <a:buChar char="−"/>
            </a:pPr>
            <a:r>
              <a:rPr lang="en-US" dirty="0"/>
              <a:t>Volunteer Hour Reports</a:t>
            </a:r>
          </a:p>
          <a:p>
            <a:pPr lvl="1">
              <a:spcBef>
                <a:spcPts val="0"/>
              </a:spcBef>
              <a:buFont typeface="Calibri" panose="020F050202020403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smtClean="0"/>
              <a:t>Team’s little to no experience on WP &amp; PHP</a:t>
            </a:r>
          </a:p>
          <a:p>
            <a:pPr>
              <a:spcBef>
                <a:spcPts val="0"/>
              </a:spcBef>
              <a:spcAft>
                <a:spcPts val="1200"/>
              </a:spcAft>
            </a:pPr>
            <a:r>
              <a:rPr lang="en-US" dirty="0" smtClean="0"/>
              <a:t>Determining best solution for site and app</a:t>
            </a:r>
          </a:p>
          <a:p>
            <a:pPr lvl="1">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and team</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50151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285616"/>
            <a:ext cx="1997833" cy="1182717"/>
          </a:xfrm>
          <a:prstGeom prst="rect">
            <a:avLst/>
          </a:prstGeom>
          <a:solidFill>
            <a:schemeClr val="bg1"/>
          </a:solidFill>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2400"/>
            <a:ext cx="59912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27753" y="2012153"/>
            <a:ext cx="6882647" cy="4812517"/>
          </a:xfrm>
          <a:prstGeom prst="rect">
            <a:avLst/>
          </a:prstGeom>
          <a:ln>
            <a:noFill/>
          </a:ln>
          <a:effectLst>
            <a:softEdge rad="112500"/>
          </a:effectLst>
          <a:scene3d>
            <a:camera prst="orthographicFront">
              <a:rot lat="1800000" lon="1200000" rev="6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471108"/>
            <a:ext cx="4191000" cy="2787635"/>
          </a:xfrm>
          <a:prstGeom prst="ellipse">
            <a:avLst/>
          </a:prstGeom>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Conclusion</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marL="0" indent="0">
              <a:spcBef>
                <a:spcPts val="0"/>
              </a:spcBef>
              <a:spcAft>
                <a:spcPts val="1200"/>
              </a:spcAft>
              <a:buNone/>
            </a:pPr>
            <a:r>
              <a:rPr lang="en-US" b="1" dirty="0" smtClean="0"/>
              <a:t>Improved FSGW Website &amp; Volunteer App</a:t>
            </a:r>
          </a:p>
          <a:p>
            <a:pPr>
              <a:spcBef>
                <a:spcPts val="0"/>
              </a:spcBef>
              <a:spcAft>
                <a:spcPts val="1200"/>
              </a:spcAft>
            </a:pPr>
            <a:r>
              <a:rPr lang="en-US" sz="2800" dirty="0"/>
              <a:t>Easily maintain the site and app, improving security</a:t>
            </a:r>
          </a:p>
          <a:p>
            <a:pPr>
              <a:spcBef>
                <a:spcPts val="0"/>
              </a:spcBef>
              <a:spcAft>
                <a:spcPts val="1200"/>
              </a:spcAft>
            </a:pPr>
            <a:r>
              <a:rPr lang="en-US" sz="2800" dirty="0" smtClean="0"/>
              <a:t>Efficiently track 250+ Friends Chapter </a:t>
            </a:r>
            <a:r>
              <a:rPr lang="en-US" sz="2800" dirty="0"/>
              <a:t>members &amp; </a:t>
            </a:r>
            <a:r>
              <a:rPr lang="en-US" sz="2800" dirty="0" smtClean="0"/>
              <a:t>5,000+ volunteer hour records </a:t>
            </a:r>
          </a:p>
          <a:p>
            <a:pPr>
              <a:spcBef>
                <a:spcPts val="0"/>
              </a:spcBef>
              <a:spcAft>
                <a:spcPts val="1200"/>
              </a:spcAft>
            </a:pPr>
            <a:r>
              <a:rPr lang="en-US" sz="2800" dirty="0" smtClean="0"/>
              <a:t>Securely manage and store volunteer data</a:t>
            </a:r>
          </a:p>
          <a:p>
            <a:pPr>
              <a:spcBef>
                <a:spcPts val="0"/>
              </a:spcBef>
              <a:spcAft>
                <a:spcPts val="1200"/>
              </a:spcAft>
            </a:pPr>
            <a:r>
              <a:rPr lang="en-US" sz="2800" dirty="0" smtClean="0"/>
              <a:t>Significantly reduce time to collect and process data</a:t>
            </a:r>
          </a:p>
          <a:p>
            <a:pPr>
              <a:spcBef>
                <a:spcPts val="0"/>
              </a:spcBef>
              <a:spcAft>
                <a:spcPts val="1200"/>
              </a:spcAft>
            </a:pPr>
            <a:r>
              <a:rPr lang="en-US" sz="2800" dirty="0" smtClean="0"/>
              <a:t>Ensures timely reporting of volunteer hrs to the State</a:t>
            </a:r>
          </a:p>
        </p:txBody>
      </p:sp>
    </p:spTree>
    <p:extLst>
      <p:ext uri="{BB962C8B-B14F-4D97-AF65-F5344CB8AC3E}">
        <p14:creationId xmlns:p14="http://schemas.microsoft.com/office/powerpoint/2010/main" val="2331310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6000" b="1" dirty="0" smtClean="0"/>
              <a:t>Questions</a:t>
            </a:r>
            <a:endParaRPr lang="en-US" sz="6000" b="1"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62" y="1371600"/>
            <a:ext cx="4170338" cy="5355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227" y="1981200"/>
            <a:ext cx="2535373" cy="458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5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FSGW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a:t>
            </a:r>
            <a:r>
              <a:rPr lang="en-US" dirty="0" smtClean="0"/>
              <a:t>hours</a:t>
            </a:r>
          </a:p>
          <a:p>
            <a:pPr lvl="1">
              <a:spcBef>
                <a:spcPts val="1200"/>
              </a:spcBef>
            </a:pPr>
            <a:r>
              <a:rPr lang="en-US" dirty="0" smtClean="0"/>
              <a:t>Reported </a:t>
            </a:r>
            <a:r>
              <a:rPr lang="en-US" dirty="0"/>
              <a:t>to the </a:t>
            </a:r>
            <a:r>
              <a:rPr lang="en-US" dirty="0" smtClean="0"/>
              <a:t>State</a:t>
            </a:r>
          </a:p>
          <a:p>
            <a:pPr lvl="1">
              <a:spcBef>
                <a:spcPts val="1200"/>
              </a:spcBef>
            </a:pPr>
            <a:r>
              <a:rPr lang="en-US" dirty="0" smtClean="0"/>
              <a:t>FSGW </a:t>
            </a:r>
            <a:r>
              <a:rPr lang="en-US" dirty="0"/>
              <a:t>earns revenue</a:t>
            </a:r>
          </a:p>
          <a:p>
            <a:pPr>
              <a:spcBef>
                <a:spcPts val="1200"/>
              </a:spcBef>
            </a:pPr>
            <a:endParaRPr lang="en-US" dirty="0"/>
          </a:p>
        </p:txBody>
      </p:sp>
    </p:spTree>
    <p:extLst>
      <p:ext uri="{BB962C8B-B14F-4D97-AF65-F5344CB8AC3E}">
        <p14:creationId xmlns:p14="http://schemas.microsoft.com/office/powerpoint/2010/main" val="1785532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5105400" cy="5641340"/>
          </a:xfrm>
          <a:prstGeom prst="rect">
            <a:avLst/>
          </a:prstGeom>
          <a:noFill/>
          <a:ln>
            <a:noFill/>
          </a:ln>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Option 2: Alternate Solution</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Website &amp; App in WP – Beta Version</a:t>
            </a:r>
            <a:endParaRPr lang="en-US" sz="3000" dirty="0"/>
          </a:p>
          <a:p>
            <a:pPr>
              <a:spcBef>
                <a:spcPts val="0"/>
              </a:spcBef>
            </a:pPr>
            <a:r>
              <a:rPr lang="en-US" sz="3000" dirty="0" smtClean="0"/>
              <a:t>Available for future use</a:t>
            </a:r>
            <a:r>
              <a:rPr lang="en-US" sz="2600" dirty="0" smtClean="0"/>
              <a:t> </a:t>
            </a:r>
            <a:endParaRPr lang="en-US" sz="2600"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7" y="3657600"/>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216" y="2209800"/>
            <a:ext cx="6460584" cy="381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7848600" y="6438900"/>
            <a:ext cx="990600" cy="307777"/>
          </a:xfrm>
          <a:prstGeom prst="rect">
            <a:avLst/>
          </a:prstGeom>
          <a:noFill/>
        </p:spPr>
        <p:txBody>
          <a:bodyPr wrap="square" rtlCol="0">
            <a:spAutoFit/>
          </a:bodyPr>
          <a:lstStyle/>
          <a:p>
            <a:r>
              <a:rPr lang="en-US" sz="1400" dirty="0" smtClean="0">
                <a:hlinkClick r:id="rId5" action="ppaction://hlinksldjump"/>
              </a:rPr>
              <a:t>Go back</a:t>
            </a:r>
            <a:endParaRPr lang="en-US" sz="1400" dirty="0"/>
          </a:p>
        </p:txBody>
      </p:sp>
    </p:spTree>
    <p:extLst>
      <p:ext uri="{BB962C8B-B14F-4D97-AF65-F5344CB8AC3E}">
        <p14:creationId xmlns:p14="http://schemas.microsoft.com/office/powerpoint/2010/main" val="10862803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18813" y="6400800"/>
            <a:ext cx="838200" cy="307777"/>
          </a:xfrm>
          <a:prstGeom prst="rect">
            <a:avLst/>
          </a:prstGeom>
          <a:noFill/>
        </p:spPr>
        <p:txBody>
          <a:bodyPr wrap="square" rtlCol="0">
            <a:spAutoFit/>
          </a:bodyPr>
          <a:lstStyle/>
          <a:p>
            <a:r>
              <a:rPr lang="en-US" sz="1400" dirty="0" smtClean="0">
                <a:hlinkClick r:id="rId4" action="ppaction://hlinksldjump"/>
              </a:rPr>
              <a:t>Go back</a:t>
            </a:r>
            <a:endParaRPr lang="en-US" sz="1400" dirty="0"/>
          </a:p>
        </p:txBody>
      </p:sp>
    </p:spTree>
    <p:extLst>
      <p:ext uri="{BB962C8B-B14F-4D97-AF65-F5344CB8AC3E}">
        <p14:creationId xmlns:p14="http://schemas.microsoft.com/office/powerpoint/2010/main" val="22854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FSGW Website was hacked!</a:t>
            </a:r>
            <a:endParaRPr lang="en-US" b="1" dirty="0"/>
          </a:p>
        </p:txBody>
      </p:sp>
    </p:spTree>
    <p:extLst>
      <p:ext uri="{BB962C8B-B14F-4D97-AF65-F5344CB8AC3E}">
        <p14:creationId xmlns:p14="http://schemas.microsoft.com/office/powerpoint/2010/main" val="800455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Stakeholders</a:t>
            </a:r>
            <a:endParaRPr lang="en-US" b="1" dirty="0"/>
          </a:p>
        </p:txBody>
      </p:sp>
      <p:sp>
        <p:nvSpPr>
          <p:cNvPr id="3" name="Content Placeholder 2"/>
          <p:cNvSpPr>
            <a:spLocks noGrp="1"/>
          </p:cNvSpPr>
          <p:nvPr>
            <p:ph idx="1"/>
          </p:nvPr>
        </p:nvSpPr>
        <p:spPr>
          <a:xfrm>
            <a:off x="533400" y="1371600"/>
            <a:ext cx="8382000" cy="5181600"/>
          </a:xfrm>
        </p:spPr>
        <p:txBody>
          <a:bodyPr>
            <a:normAutofit fontScale="85000" lnSpcReduction="10000"/>
          </a:bodyPr>
          <a:lstStyle/>
          <a:p>
            <a:pPr marL="0" indent="0">
              <a:buNone/>
            </a:pPr>
            <a:r>
              <a:rPr lang="en-US" b="1" dirty="0"/>
              <a:t>Mr. Chuck Blaine</a:t>
            </a:r>
            <a:endParaRPr lang="en-US" dirty="0"/>
          </a:p>
          <a:p>
            <a:pPr marL="463550" lvl="1" indent="-231775"/>
            <a:r>
              <a:rPr lang="en-US" dirty="0"/>
              <a:t>Interim </a:t>
            </a:r>
            <a:r>
              <a:rPr lang="en-US" dirty="0" smtClean="0"/>
              <a:t>President &amp; </a:t>
            </a:r>
            <a:r>
              <a:rPr lang="en-US" dirty="0"/>
              <a:t>Vice President</a:t>
            </a:r>
            <a:r>
              <a:rPr lang="en-US" dirty="0" smtClean="0"/>
              <a:t>, </a:t>
            </a:r>
            <a:r>
              <a:rPr lang="en-US" dirty="0"/>
              <a:t>Friends of Smithgall Woods State Park Chapter</a:t>
            </a:r>
          </a:p>
          <a:p>
            <a:pPr marL="0" indent="0">
              <a:buNone/>
            </a:pPr>
            <a:r>
              <a:rPr lang="en-US" b="1" dirty="0"/>
              <a:t>Mr. Art Pease</a:t>
            </a:r>
            <a:endParaRPr lang="en-US" dirty="0"/>
          </a:p>
          <a:p>
            <a:pPr marL="463550" lvl="1" indent="-231775"/>
            <a:r>
              <a:rPr lang="en-US" dirty="0" smtClean="0"/>
              <a:t>Project Liaison, </a:t>
            </a:r>
            <a:r>
              <a:rPr lang="en-US" dirty="0"/>
              <a:t>Friends of Smithgall Woods State Park Chapter</a:t>
            </a:r>
          </a:p>
          <a:p>
            <a:pPr marL="0" indent="0">
              <a:buNone/>
            </a:pPr>
            <a:r>
              <a:rPr lang="en-US" b="1" dirty="0" smtClean="0"/>
              <a:t>Dr</a:t>
            </a:r>
            <a:r>
              <a:rPr lang="en-US" b="1" dirty="0"/>
              <a:t>. Mark Huber</a:t>
            </a:r>
            <a:endParaRPr lang="en-US" dirty="0"/>
          </a:p>
          <a:p>
            <a:pPr marL="463550" lvl="1" indent="-231775"/>
            <a:r>
              <a:rPr lang="en-US" dirty="0"/>
              <a:t>Project Sponsor, University of Georgia Master of Business &amp; Technology</a:t>
            </a:r>
          </a:p>
          <a:p>
            <a:pPr marL="0" indent="0">
              <a:buNone/>
            </a:pPr>
            <a:r>
              <a:rPr lang="en-US" b="1" dirty="0" smtClean="0"/>
              <a:t>Ms</a:t>
            </a:r>
            <a:r>
              <a:rPr lang="en-US" b="1" dirty="0"/>
              <a:t>. Anne Hughes</a:t>
            </a:r>
            <a:endParaRPr lang="en-US" dirty="0"/>
          </a:p>
          <a:p>
            <a:pPr marL="463550" lvl="1" indent="-231775"/>
            <a:r>
              <a:rPr lang="en-US" dirty="0"/>
              <a:t>Secretary, Friends of Smithgall Woods State Park Chapter</a:t>
            </a:r>
          </a:p>
          <a:p>
            <a:pPr marL="0" indent="0">
              <a:buNone/>
            </a:pPr>
            <a:r>
              <a:rPr lang="en-US" b="1" dirty="0"/>
              <a:t>Mr. Van Bareither</a:t>
            </a:r>
            <a:endParaRPr lang="en-US" dirty="0"/>
          </a:p>
          <a:p>
            <a:pPr marL="463550" lvl="1" indent="-231775"/>
            <a:r>
              <a:rPr lang="en-US" dirty="0"/>
              <a:t>Treasurer, Friends of Smithgall Woods State Park Chapter</a:t>
            </a:r>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9862</TotalTime>
  <Words>3905</Words>
  <Application>Microsoft Office PowerPoint</Application>
  <PresentationFormat>On-screen Show (4:3)</PresentationFormat>
  <Paragraphs>338</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About FSGW State Park</vt:lpstr>
      <vt:lpstr>FSGW Website was hacked!</vt:lpstr>
      <vt:lpstr>Malicious Code Injection</vt:lpstr>
      <vt:lpstr>WordPress Hacking</vt:lpstr>
      <vt:lpstr>Malicious Code Injection</vt:lpstr>
      <vt:lpstr>Meet the Team</vt:lpstr>
      <vt:lpstr>Project Stakeholders</vt:lpstr>
      <vt:lpstr>Project Background</vt:lpstr>
      <vt:lpstr>Why update the Site and App</vt:lpstr>
      <vt:lpstr>Three Viable Options for App</vt:lpstr>
      <vt:lpstr>Benefits to FSGW</vt:lpstr>
      <vt:lpstr>Improved Site &amp; App</vt:lpstr>
      <vt:lpstr>Site &amp; App Demo – Live Version</vt:lpstr>
      <vt:lpstr>Test Plan</vt:lpstr>
      <vt:lpstr>Documentation</vt:lpstr>
      <vt:lpstr>Challenges</vt:lpstr>
      <vt:lpstr>Tools</vt:lpstr>
      <vt:lpstr>Project Schedule</vt:lpstr>
      <vt:lpstr>Conclusion</vt:lpstr>
      <vt:lpstr>Questions</vt:lpstr>
      <vt:lpstr>BACKUPS</vt:lpstr>
      <vt:lpstr>Existing Volunteer App</vt:lpstr>
      <vt:lpstr>Improved Volunteer App</vt:lpstr>
      <vt:lpstr>App’s Mobile-friendly Design</vt:lpstr>
      <vt:lpstr>Malicious Code Injection</vt:lpstr>
      <vt:lpstr>Web Hosting Cost Comparison</vt:lpstr>
      <vt:lpstr>Friends Volunteer Use Cases</vt:lpstr>
      <vt:lpstr>Admin Use Cases</vt:lpstr>
      <vt:lpstr>Friends Volunteer Workflow</vt:lpstr>
      <vt:lpstr>Admin Workflow</vt:lpstr>
      <vt:lpstr>Volunteer App’s Data Model</vt:lpstr>
      <vt:lpstr>Option 2: Alternate Solution</vt:lpstr>
      <vt:lpstr>How WordPress Works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871</cp:revision>
  <cp:lastPrinted>2018-04-23T23:59:22Z</cp:lastPrinted>
  <dcterms:created xsi:type="dcterms:W3CDTF">2017-10-10T00:05:35Z</dcterms:created>
  <dcterms:modified xsi:type="dcterms:W3CDTF">2018-04-24T14:16:51Z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